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8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8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2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50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7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6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8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1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5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1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9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D6BD-64F2-4DFC-ABC3-D8123401CD0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748823-4703-4FA9-A954-0F60CA8E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175" y="2333625"/>
            <a:ext cx="8648700" cy="2009775"/>
          </a:xfrm>
        </p:spPr>
        <p:txBody>
          <a:bodyPr/>
          <a:lstStyle/>
          <a:p>
            <a:r>
              <a:rPr lang="ru-RU" dirty="0" smtClean="0"/>
              <a:t>Визитная карточка </a:t>
            </a:r>
            <a:br>
              <a:rPr lang="ru-RU" dirty="0" smtClean="0"/>
            </a:br>
            <a:r>
              <a:rPr lang="ru-RU" dirty="0" smtClean="0"/>
              <a:t>школьной библиотеки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550" y="1114425"/>
            <a:ext cx="9077325" cy="1381125"/>
          </a:xfrm>
        </p:spPr>
        <p:txBody>
          <a:bodyPr>
            <a:normAutofit/>
          </a:bodyPr>
          <a:lstStyle/>
          <a:p>
            <a:r>
              <a:rPr lang="ru-RU" sz="2800" dirty="0"/>
              <a:t>МКОУ для обучающихся с ОВЗ </a:t>
            </a:r>
            <a:endParaRPr lang="ru-RU" sz="2800" dirty="0" smtClean="0"/>
          </a:p>
          <a:p>
            <a:r>
              <a:rPr lang="ru-RU" sz="2800" dirty="0" err="1" smtClean="0"/>
              <a:t>Старогородковская</a:t>
            </a:r>
            <a:r>
              <a:rPr lang="ru-RU" sz="2800" dirty="0" smtClean="0"/>
              <a:t> </a:t>
            </a:r>
            <a:r>
              <a:rPr lang="ru-RU" sz="2800" dirty="0"/>
              <a:t>ОШ «Гармония»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4" y="401193"/>
            <a:ext cx="2621691" cy="18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Активные пользователи библиотекой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5" y="1365060"/>
            <a:ext cx="3362310" cy="3280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55" y="1365060"/>
            <a:ext cx="3488223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Библиотечные уроки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9" y="1270000"/>
            <a:ext cx="2652951" cy="3077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75" y="3474438"/>
            <a:ext cx="2921344" cy="267947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V="1">
            <a:off x="677334" y="7050024"/>
            <a:ext cx="7442538" cy="987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2599382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2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270000"/>
            <a:ext cx="2623650" cy="34982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1270000"/>
            <a:ext cx="2538984" cy="2538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2770632"/>
            <a:ext cx="3264408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Фото разных лет из архива библиотеки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Школьная библиотека: сегодня, завтра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страничка Телеграмм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2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МКОУ для обучающихся с ОВЗ </a:t>
            </a:r>
            <a:r>
              <a:rPr lang="ru-RU" dirty="0" err="1" smtClean="0"/>
              <a:t>Старогородковская</a:t>
            </a:r>
            <a:r>
              <a:rPr lang="ru-RU" dirty="0" smtClean="0"/>
              <a:t> ОШ «Гармония»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57800"/>
            <a:ext cx="8596668" cy="783562"/>
          </a:xfrm>
        </p:spPr>
        <p:txBody>
          <a:bodyPr/>
          <a:lstStyle/>
          <a:p>
            <a:r>
              <a:rPr lang="ru-RU" dirty="0" smtClean="0"/>
              <a:t>Почтовый адрес:143079, Московская область, Одинцовский городской округ, пос. Старый городок, ул.Школьная,д.33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801876"/>
            <a:ext cx="4215384" cy="34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5720"/>
            <a:ext cx="8596668" cy="664128"/>
          </a:xfrm>
        </p:spPr>
        <p:txBody>
          <a:bodyPr/>
          <a:lstStyle/>
          <a:p>
            <a:r>
              <a:rPr lang="ru-RU" dirty="0" smtClean="0"/>
              <a:t>Девиз нашей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9848"/>
            <a:ext cx="8596668" cy="4971515"/>
          </a:xfrm>
        </p:spPr>
        <p:txBody>
          <a:bodyPr/>
          <a:lstStyle/>
          <a:p>
            <a:r>
              <a:rPr lang="ru-RU" dirty="0"/>
              <a:t>Библиотека универсального назначения</a:t>
            </a:r>
          </a:p>
          <a:p>
            <a:r>
              <a:rPr lang="ru-RU" dirty="0"/>
              <a:t>Чтобы шагалось в ногу с веком, приходи в библиотеку!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38" y="2035579"/>
            <a:ext cx="3920790" cy="43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3776"/>
            <a:ext cx="8596668" cy="777240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041"/>
            <a:ext cx="5037666" cy="32735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Кузнецова Анна Михайловна</a:t>
            </a:r>
          </a:p>
          <a:p>
            <a:r>
              <a:rPr lang="ru-RU" sz="2800" dirty="0" smtClean="0"/>
              <a:t>Стаж работы: </a:t>
            </a:r>
            <a:r>
              <a:rPr lang="ru-RU" sz="2800" dirty="0" smtClean="0"/>
              <a:t>11 </a:t>
            </a:r>
            <a:r>
              <a:rPr lang="ru-RU" sz="2800" dirty="0" smtClean="0"/>
              <a:t>лет</a:t>
            </a:r>
          </a:p>
          <a:p>
            <a:r>
              <a:rPr lang="ru-RU" sz="2800" dirty="0" smtClean="0"/>
              <a:t>Образование: высшее</a:t>
            </a:r>
          </a:p>
          <a:p>
            <a:r>
              <a:rPr lang="ru-RU" sz="2800" dirty="0" smtClean="0"/>
              <a:t>Электронная почта: </a:t>
            </a:r>
            <a:r>
              <a:rPr lang="en-US" sz="2800" dirty="0" smtClean="0"/>
              <a:t>nusha.ania@yandex.ru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8" y="1545337"/>
            <a:ext cx="3327084" cy="33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работы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7320"/>
            <a:ext cx="8302074" cy="4306825"/>
          </a:xfrm>
        </p:spPr>
        <p:txBody>
          <a:bodyPr/>
          <a:lstStyle/>
          <a:p>
            <a:r>
              <a:rPr lang="ru-RU" dirty="0" smtClean="0"/>
              <a:t>Понедельник 8.30-16.00</a:t>
            </a:r>
          </a:p>
          <a:p>
            <a:r>
              <a:rPr lang="ru-RU" dirty="0" smtClean="0"/>
              <a:t>Вторник 8.30-16.00</a:t>
            </a:r>
          </a:p>
          <a:p>
            <a:r>
              <a:rPr lang="ru-RU" dirty="0" smtClean="0"/>
              <a:t>Среда 8.30-16.00</a:t>
            </a:r>
          </a:p>
          <a:p>
            <a:r>
              <a:rPr lang="ru-RU" dirty="0" smtClean="0"/>
              <a:t>Четверг 8.30-16.00</a:t>
            </a:r>
          </a:p>
          <a:p>
            <a:r>
              <a:rPr lang="ru-RU" dirty="0" smtClean="0"/>
              <a:t>Пятница 8.30-16.00</a:t>
            </a:r>
          </a:p>
          <a:p>
            <a:r>
              <a:rPr lang="ru-RU" dirty="0" smtClean="0"/>
              <a:t>Суббота: выходной</a:t>
            </a:r>
          </a:p>
          <a:p>
            <a:r>
              <a:rPr lang="ru-RU" dirty="0" smtClean="0"/>
              <a:t>Воскресенье: выходной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6" y="1417320"/>
            <a:ext cx="3913632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информация о библиотеке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0745"/>
            <a:ext cx="8596668" cy="4660618"/>
          </a:xfrm>
        </p:spPr>
        <p:txBody>
          <a:bodyPr/>
          <a:lstStyle/>
          <a:p>
            <a:pPr algn="just"/>
            <a:r>
              <a:rPr lang="ru-RU" dirty="0" smtClean="0"/>
              <a:t>Школьная библиотека начала свое функционирование в 2002 году. За это время (20 лет) библиотека только расширяется и развивается. В </a:t>
            </a:r>
            <a:r>
              <a:rPr lang="ru-RU" dirty="0"/>
              <a:t>школьной  библиотеке хорошо </a:t>
            </a:r>
            <a:r>
              <a:rPr lang="ru-RU" dirty="0" smtClean="0"/>
              <a:t>оборудовано </a:t>
            </a:r>
            <a:r>
              <a:rPr lang="ru-RU" dirty="0"/>
              <a:t>рабочее место библиотекаря. Есть </a:t>
            </a:r>
            <a:r>
              <a:rPr lang="ru-RU" dirty="0" smtClean="0"/>
              <a:t>1 компьютер, принтер, сканер, небольшой читальный </a:t>
            </a:r>
            <a:r>
              <a:rPr lang="ru-RU" dirty="0"/>
              <a:t>зал, рассчитанный на </a:t>
            </a:r>
            <a:r>
              <a:rPr lang="ru-RU" dirty="0" smtClean="0"/>
              <a:t>10 </a:t>
            </a:r>
            <a:r>
              <a:rPr lang="ru-RU" dirty="0"/>
              <a:t>посадочных  мест. Всё это позволяет проводить  библиотечные </a:t>
            </a:r>
            <a:r>
              <a:rPr lang="ru-RU" dirty="0" smtClean="0"/>
              <a:t>мероприятия.</a:t>
            </a:r>
            <a:r>
              <a:rPr lang="ru-RU" dirty="0"/>
              <a:t>  Учащиеся школы могут на </a:t>
            </a:r>
            <a:r>
              <a:rPr lang="ru-RU" dirty="0">
                <a:cs typeface="Times New Roman" pitchFamily="18" charset="0"/>
              </a:rPr>
              <a:t>переменах</a:t>
            </a:r>
            <a:r>
              <a:rPr lang="ru-RU" dirty="0"/>
              <a:t> и после уроков отдохнуть, поиграть в настольные игры, которые имеются в школьной библиотеке, почитать книги, журналы и газеты,  также  поработать над  рефератами, докладами, сообщениями. </a:t>
            </a:r>
          </a:p>
          <a:p>
            <a:pPr algn="just"/>
            <a:r>
              <a:rPr lang="ru-RU" dirty="0"/>
              <a:t>В уютном </a:t>
            </a:r>
            <a:r>
              <a:rPr lang="ru-RU" dirty="0" smtClean="0"/>
              <a:t> </a:t>
            </a:r>
            <a:r>
              <a:rPr lang="ru-RU" dirty="0"/>
              <a:t>читальном зале библиотеки созданы все условия для чтения, отдыха  и развития духовных и познавательных потребностей учащихся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Последнее время в библиотеке активно работают посетители кружка «Мой край родной»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3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 школьной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8489"/>
            <a:ext cx="8596668" cy="4422874"/>
          </a:xfrm>
        </p:spPr>
        <p:txBody>
          <a:bodyPr/>
          <a:lstStyle/>
          <a:p>
            <a:r>
              <a:rPr lang="ru-RU" b="1" dirty="0" smtClean="0"/>
              <a:t>7700 </a:t>
            </a:r>
            <a:r>
              <a:rPr lang="ru-RU" b="1" dirty="0"/>
              <a:t>экз. </a:t>
            </a:r>
            <a:r>
              <a:rPr lang="ru-RU" b="1" dirty="0" smtClean="0"/>
              <a:t>– объем библиотечного фонда</a:t>
            </a:r>
          </a:p>
          <a:p>
            <a:r>
              <a:rPr lang="ru-RU" b="1" dirty="0" smtClean="0"/>
              <a:t>6112 – учебники и учебные пособия</a:t>
            </a:r>
            <a:endParaRPr lang="ru-RU" b="1" dirty="0"/>
          </a:p>
          <a:p>
            <a:r>
              <a:rPr lang="ru-RU" b="1" dirty="0" smtClean="0"/>
              <a:t>56 </a:t>
            </a:r>
            <a:r>
              <a:rPr lang="ru-RU" b="1" dirty="0"/>
              <a:t>наименований  журналов </a:t>
            </a:r>
            <a:r>
              <a:rPr lang="ru-RU" b="1" dirty="0" smtClean="0"/>
              <a:t> </a:t>
            </a:r>
            <a:r>
              <a:rPr lang="ru-RU" b="1" dirty="0"/>
              <a:t>и газет</a:t>
            </a:r>
          </a:p>
          <a:p>
            <a:r>
              <a:rPr lang="ru-RU" b="1" dirty="0" smtClean="0"/>
              <a:t>110 </a:t>
            </a:r>
            <a:r>
              <a:rPr lang="ru-RU" b="1" dirty="0"/>
              <a:t>экз.- электронные  </a:t>
            </a:r>
            <a:r>
              <a:rPr lang="ru-RU" b="1" dirty="0" smtClean="0"/>
              <a:t>образовательные </a:t>
            </a:r>
            <a:r>
              <a:rPr lang="ru-RU" b="1" dirty="0"/>
              <a:t>ресурсы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90" y="3235426"/>
            <a:ext cx="3107707" cy="30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учащихся – 400 чел</a:t>
            </a:r>
          </a:p>
          <a:p>
            <a:r>
              <a:rPr lang="ru-RU" dirty="0" smtClean="0"/>
              <a:t>Читателей – 273 чел</a:t>
            </a:r>
          </a:p>
          <a:p>
            <a:r>
              <a:rPr lang="ru-RU" dirty="0" smtClean="0"/>
              <a:t>Книговыдача - 6210</a:t>
            </a:r>
          </a:p>
          <a:p>
            <a:r>
              <a:rPr lang="ru-RU" dirty="0" smtClean="0"/>
              <a:t>Посещаемость - 10</a:t>
            </a:r>
          </a:p>
          <a:p>
            <a:r>
              <a:rPr lang="ru-RU" dirty="0" smtClean="0"/>
              <a:t>Объем книжного фонда - 7700</a:t>
            </a:r>
          </a:p>
          <a:p>
            <a:r>
              <a:rPr lang="ru-RU" dirty="0" smtClean="0"/>
              <a:t>Обращаемость – 0,8</a:t>
            </a:r>
          </a:p>
          <a:p>
            <a:r>
              <a:rPr lang="ru-RU" dirty="0" smtClean="0"/>
              <a:t>Мероприятий в год – 10</a:t>
            </a:r>
          </a:p>
          <a:p>
            <a:r>
              <a:rPr lang="ru-RU" dirty="0" smtClean="0"/>
              <a:t>Выставки: 15</a:t>
            </a:r>
          </a:p>
        </p:txBody>
      </p:sp>
    </p:spTree>
    <p:extLst>
      <p:ext uri="{BB962C8B-B14F-4D97-AF65-F5344CB8AC3E}">
        <p14:creationId xmlns:p14="http://schemas.microsoft.com/office/powerpoint/2010/main" val="260558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Книжные выставки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60" y="950745"/>
            <a:ext cx="2808686" cy="2808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" y="2779776"/>
            <a:ext cx="2825496" cy="2825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8" y="170623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46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209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Визитная карточка  школьной библиотеки</vt:lpstr>
      <vt:lpstr>МКОУ для обучающихся с ОВЗ Старогородковская ОШ «Гармония»</vt:lpstr>
      <vt:lpstr>Девиз нашей библиотеки</vt:lpstr>
      <vt:lpstr>Библиотекарь</vt:lpstr>
      <vt:lpstr>График работы библиотеки</vt:lpstr>
      <vt:lpstr>Краткая информация о библиотеке</vt:lpstr>
      <vt:lpstr>Фонд школьной библиотеки</vt:lpstr>
      <vt:lpstr>Статистические данные</vt:lpstr>
      <vt:lpstr>Книжные выставки</vt:lpstr>
      <vt:lpstr>Активные пользователи библиотекой</vt:lpstr>
      <vt:lpstr>Библиотечные уроки</vt:lpstr>
      <vt:lpstr>Участие в конкурсах</vt:lpstr>
      <vt:lpstr>Используемые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для обучающихся с ОВЗ Старогородковская ОШ «Гармония»</dc:title>
  <dc:creator>User</dc:creator>
  <cp:lastModifiedBy>User</cp:lastModifiedBy>
  <cp:revision>19</cp:revision>
  <dcterms:created xsi:type="dcterms:W3CDTF">2022-04-06T08:36:37Z</dcterms:created>
  <dcterms:modified xsi:type="dcterms:W3CDTF">2024-11-29T09:36:06Z</dcterms:modified>
</cp:coreProperties>
</file>